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Nuni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9f2c85180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f9f2c85180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9f2c85180_9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9f2c85180_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9f2c85180_9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9f2c85180_9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9f2c85180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f9f2c85180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9f2c85180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f9f2c85180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9f2c85180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f9f2c85180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9f2c85180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f9f2c85180_2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9f2c85180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f9f2c85180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a090d0e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a090d0ed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9f2c85180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f9f2c85180_2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9f2c85180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f9f2c85180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9f2c85180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f9f2c85180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9f2c85180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f9f2c85180_2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9f2c85180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f9f2c85180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9f2c85180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f9f2c85180_2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9f2c85180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f9f2c85180_2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9f2c85180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f9f2c85180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9f2c85180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f9f2c85180_2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9f2c85180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f9f2c85180_2_1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9f2c85180_2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f9f2c85180_2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9f2c85180_2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f9f2c85180_2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9f2c85180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f9f2c85180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9f2c85180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f9f2c85180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9f2c85180_2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f9f2c85180_2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9f2c85180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9f2c85180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9f2c85180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f9f2c85180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9f2c85180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f9f2c85180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9f2c85180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9f2c85180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9f2c85180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9f2c85180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9f2c85180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9f2c85180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9f2c85180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9f2c85180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jp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510450" y="1566200"/>
            <a:ext cx="8123100" cy="1101600"/>
          </a:xfrm>
          <a:prstGeom prst="rect">
            <a:avLst/>
          </a:prstGeom>
          <a:solidFill>
            <a:srgbClr val="1C4587"/>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lang="en" sz="4300">
                <a:solidFill>
                  <a:schemeClr val="lt1"/>
                </a:solidFill>
              </a:rPr>
              <a:t>DBMS PROJECT</a:t>
            </a:r>
            <a:endParaRPr sz="4300">
              <a:solidFill>
                <a:schemeClr val="lt1"/>
              </a:solidFill>
            </a:endParaRPr>
          </a:p>
        </p:txBody>
      </p:sp>
      <p:sp>
        <p:nvSpPr>
          <p:cNvPr id="129" name="Google Shape;129;p13"/>
          <p:cNvSpPr txBox="1"/>
          <p:nvPr>
            <p:ph idx="1" type="subTitle"/>
          </p:nvPr>
        </p:nvSpPr>
        <p:spPr>
          <a:xfrm>
            <a:off x="70000" y="2836900"/>
            <a:ext cx="8841600" cy="16212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5091"/>
              <a:buNone/>
            </a:pPr>
            <a:r>
              <a:rPr b="1" lang="en">
                <a:solidFill>
                  <a:srgbClr val="4C1130"/>
                </a:solidFill>
              </a:rPr>
              <a:t>Team members:</a:t>
            </a:r>
            <a:endParaRPr b="1">
              <a:solidFill>
                <a:srgbClr val="4C1130"/>
              </a:solidFill>
            </a:endParaRPr>
          </a:p>
          <a:p>
            <a:pPr indent="0" lvl="0" marL="0" rtl="0" algn="ctr">
              <a:lnSpc>
                <a:spcPct val="100000"/>
              </a:lnSpc>
              <a:spcBef>
                <a:spcPts val="0"/>
              </a:spcBef>
              <a:spcAft>
                <a:spcPts val="0"/>
              </a:spcAft>
              <a:buSzPts val="5091"/>
              <a:buNone/>
            </a:pPr>
            <a:r>
              <a:rPr lang="en">
                <a:solidFill>
                  <a:srgbClr val="4C1130"/>
                </a:solidFill>
              </a:rPr>
              <a:t>Jhaanvi Golani</a:t>
            </a:r>
            <a:endParaRPr>
              <a:solidFill>
                <a:srgbClr val="4C1130"/>
              </a:solidFill>
            </a:endParaRPr>
          </a:p>
          <a:p>
            <a:pPr indent="0" lvl="0" marL="0" rtl="0" algn="ctr">
              <a:lnSpc>
                <a:spcPct val="100000"/>
              </a:lnSpc>
              <a:spcBef>
                <a:spcPts val="0"/>
              </a:spcBef>
              <a:spcAft>
                <a:spcPts val="0"/>
              </a:spcAft>
              <a:buSzPts val="5091"/>
              <a:buNone/>
            </a:pPr>
            <a:r>
              <a:rPr lang="en">
                <a:solidFill>
                  <a:srgbClr val="4C1130"/>
                </a:solidFill>
              </a:rPr>
              <a:t>Shaheen Nazar</a:t>
            </a:r>
            <a:endParaRPr>
              <a:solidFill>
                <a:srgbClr val="4C1130"/>
              </a:solidFill>
            </a:endParaRPr>
          </a:p>
          <a:p>
            <a:pPr indent="0" lvl="0" marL="0" rtl="0" algn="ctr">
              <a:lnSpc>
                <a:spcPct val="100000"/>
              </a:lnSpc>
              <a:spcBef>
                <a:spcPts val="0"/>
              </a:spcBef>
              <a:spcAft>
                <a:spcPts val="0"/>
              </a:spcAft>
              <a:buSzPts val="5091"/>
              <a:buNone/>
            </a:pPr>
            <a:r>
              <a:rPr lang="en">
                <a:solidFill>
                  <a:srgbClr val="4C1130"/>
                </a:solidFill>
              </a:rPr>
              <a:t>Pallavi Saboo</a:t>
            </a:r>
            <a:endParaRPr>
              <a:solidFill>
                <a:srgbClr val="4C1130"/>
              </a:solidFill>
            </a:endParaRPr>
          </a:p>
          <a:p>
            <a:pPr indent="0" lvl="0" marL="0" rtl="0" algn="ctr">
              <a:lnSpc>
                <a:spcPct val="100000"/>
              </a:lnSpc>
              <a:spcBef>
                <a:spcPts val="0"/>
              </a:spcBef>
              <a:spcAft>
                <a:spcPts val="0"/>
              </a:spcAft>
              <a:buSzPts val="5091"/>
              <a:buNone/>
            </a:pPr>
            <a:r>
              <a:rPr lang="en">
                <a:solidFill>
                  <a:srgbClr val="4C1130"/>
                </a:solidFill>
              </a:rPr>
              <a:t>Komal Srivastava</a:t>
            </a:r>
            <a:endParaRPr>
              <a:solidFill>
                <a:srgbClr val="4C1130"/>
              </a:solidFill>
            </a:endParaRPr>
          </a:p>
          <a:p>
            <a:pPr indent="0" lvl="0" marL="0" rtl="0" algn="ctr">
              <a:lnSpc>
                <a:spcPct val="100000"/>
              </a:lnSpc>
              <a:spcBef>
                <a:spcPts val="0"/>
              </a:spcBef>
              <a:spcAft>
                <a:spcPts val="0"/>
              </a:spcAft>
              <a:buSzPts val="5091"/>
              <a:buNone/>
            </a:pPr>
            <a:r>
              <a:rPr lang="en">
                <a:solidFill>
                  <a:srgbClr val="4C1130"/>
                </a:solidFill>
              </a:rPr>
              <a:t>Kalyani Ravi</a:t>
            </a:r>
            <a:endParaRPr>
              <a:solidFill>
                <a:srgbClr val="4C1130"/>
              </a:solidFill>
            </a:endParaRPr>
          </a:p>
        </p:txBody>
      </p:sp>
      <p:pic>
        <p:nvPicPr>
          <p:cNvPr id="130" name="Google Shape;130;p13"/>
          <p:cNvPicPr preferRelativeResize="0"/>
          <p:nvPr/>
        </p:nvPicPr>
        <p:blipFill rotWithShape="1">
          <a:blip r:embed="rId3">
            <a:alphaModFix/>
          </a:blip>
          <a:srcRect b="0" l="0" r="0" t="0"/>
          <a:stretch/>
        </p:blipFill>
        <p:spPr>
          <a:xfrm>
            <a:off x="6553200" y="-3"/>
            <a:ext cx="2590800" cy="1397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6150" y="654625"/>
            <a:ext cx="7508700" cy="49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creation</a:t>
            </a:r>
            <a:endParaRPr/>
          </a:p>
        </p:txBody>
      </p:sp>
      <p:pic>
        <p:nvPicPr>
          <p:cNvPr id="186" name="Google Shape;186;p22"/>
          <p:cNvPicPr preferRelativeResize="0"/>
          <p:nvPr/>
        </p:nvPicPr>
        <p:blipFill>
          <a:blip r:embed="rId3">
            <a:alphaModFix/>
          </a:blip>
          <a:stretch>
            <a:fillRect/>
          </a:stretch>
        </p:blipFill>
        <p:spPr>
          <a:xfrm>
            <a:off x="875675" y="1368775"/>
            <a:ext cx="5267950" cy="2992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646125"/>
            <a:ext cx="7505700" cy="54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creation</a:t>
            </a:r>
            <a:endParaRPr/>
          </a:p>
        </p:txBody>
      </p:sp>
      <p:pic>
        <p:nvPicPr>
          <p:cNvPr id="192" name="Google Shape;192;p23"/>
          <p:cNvPicPr preferRelativeResize="0"/>
          <p:nvPr/>
        </p:nvPicPr>
        <p:blipFill>
          <a:blip r:embed="rId3">
            <a:alphaModFix/>
          </a:blip>
          <a:stretch>
            <a:fillRect/>
          </a:stretch>
        </p:blipFill>
        <p:spPr>
          <a:xfrm>
            <a:off x="875025" y="1419775"/>
            <a:ext cx="5568650" cy="278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863625" y="387350"/>
            <a:ext cx="7505700" cy="636000"/>
          </a:xfrm>
          <a:prstGeom prst="rect">
            <a:avLst/>
          </a:prstGeom>
          <a:solidFill>
            <a:srgbClr val="000000"/>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solidFill>
                  <a:schemeClr val="lt1"/>
                </a:solidFill>
              </a:rPr>
              <a:t>Importing data : CSV File </a:t>
            </a:r>
            <a:endParaRPr>
              <a:solidFill>
                <a:schemeClr val="lt1"/>
              </a:solidFill>
            </a:endParaRPr>
          </a:p>
        </p:txBody>
      </p:sp>
      <p:pic>
        <p:nvPicPr>
          <p:cNvPr id="198" name="Google Shape;198;p24"/>
          <p:cNvPicPr preferRelativeResize="0"/>
          <p:nvPr/>
        </p:nvPicPr>
        <p:blipFill>
          <a:blip r:embed="rId3">
            <a:alphaModFix/>
          </a:blip>
          <a:stretch>
            <a:fillRect/>
          </a:stretch>
        </p:blipFill>
        <p:spPr>
          <a:xfrm>
            <a:off x="908075" y="1390475"/>
            <a:ext cx="3495773" cy="3365402"/>
          </a:xfrm>
          <a:prstGeom prst="rect">
            <a:avLst/>
          </a:prstGeom>
          <a:noFill/>
          <a:ln>
            <a:noFill/>
          </a:ln>
        </p:spPr>
      </p:pic>
      <p:pic>
        <p:nvPicPr>
          <p:cNvPr id="199" name="Google Shape;199;p24"/>
          <p:cNvPicPr preferRelativeResize="0"/>
          <p:nvPr/>
        </p:nvPicPr>
        <p:blipFill>
          <a:blip r:embed="rId4">
            <a:alphaModFix/>
          </a:blip>
          <a:stretch>
            <a:fillRect/>
          </a:stretch>
        </p:blipFill>
        <p:spPr>
          <a:xfrm>
            <a:off x="3672725" y="1748150"/>
            <a:ext cx="4696600" cy="2358150"/>
          </a:xfrm>
          <a:prstGeom prst="rect">
            <a:avLst/>
          </a:prstGeom>
          <a:noFill/>
          <a:ln cap="flat" cmpd="sng" w="9525">
            <a:solidFill>
              <a:srgbClr val="000000"/>
            </a:solidFill>
            <a:prstDash val="solid"/>
            <a:round/>
            <a:headEnd len="sm" w="sm" type="none"/>
            <a:tailEnd len="sm" w="sm" type="none"/>
          </a:ln>
          <a:effectLst>
            <a:outerShdw blurRad="85725" rotWithShape="0" algn="bl" dir="5400000" dist="3810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637625" y="503825"/>
            <a:ext cx="7457700" cy="476700"/>
          </a:xfrm>
          <a:prstGeom prst="rect">
            <a:avLst/>
          </a:prstGeom>
          <a:solidFill>
            <a:schemeClr val="dk1"/>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solidFill>
                  <a:schemeClr val="lt1"/>
                </a:solidFill>
              </a:rPr>
              <a:t>Without Joins:</a:t>
            </a:r>
            <a:endParaRPr>
              <a:solidFill>
                <a:schemeClr val="lt1"/>
              </a:solidFill>
            </a:endParaRPr>
          </a:p>
        </p:txBody>
      </p:sp>
      <p:pic>
        <p:nvPicPr>
          <p:cNvPr id="205" name="Google Shape;205;p25"/>
          <p:cNvPicPr preferRelativeResize="0"/>
          <p:nvPr/>
        </p:nvPicPr>
        <p:blipFill rotWithShape="1">
          <a:blip r:embed="rId3">
            <a:alphaModFix/>
          </a:blip>
          <a:srcRect b="0" l="0" r="0" t="0"/>
          <a:stretch/>
        </p:blipFill>
        <p:spPr>
          <a:xfrm>
            <a:off x="756650" y="1354600"/>
            <a:ext cx="7600473" cy="1102375"/>
          </a:xfrm>
          <a:prstGeom prst="rect">
            <a:avLst/>
          </a:prstGeom>
          <a:noFill/>
          <a:ln>
            <a:noFill/>
          </a:ln>
        </p:spPr>
      </p:pic>
      <p:pic>
        <p:nvPicPr>
          <p:cNvPr id="206" name="Google Shape;206;p25"/>
          <p:cNvPicPr preferRelativeResize="0"/>
          <p:nvPr/>
        </p:nvPicPr>
        <p:blipFill rotWithShape="1">
          <a:blip r:embed="rId4">
            <a:alphaModFix/>
          </a:blip>
          <a:srcRect b="0" l="0" r="0" t="0"/>
          <a:stretch/>
        </p:blipFill>
        <p:spPr>
          <a:xfrm>
            <a:off x="756650" y="2669525"/>
            <a:ext cx="7600476" cy="1450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671625" y="379800"/>
            <a:ext cx="7474800" cy="572700"/>
          </a:xfrm>
          <a:prstGeom prst="rect">
            <a:avLst/>
          </a:prstGeom>
          <a:solidFill>
            <a:schemeClr val="dk1"/>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t> </a:t>
            </a:r>
            <a:r>
              <a:rPr lang="en">
                <a:solidFill>
                  <a:schemeClr val="lt1"/>
                </a:solidFill>
              </a:rPr>
              <a:t>With joins:</a:t>
            </a:r>
            <a:endParaRPr>
              <a:solidFill>
                <a:schemeClr val="lt1"/>
              </a:solidFill>
            </a:endParaRPr>
          </a:p>
        </p:txBody>
      </p:sp>
      <p:pic>
        <p:nvPicPr>
          <p:cNvPr id="212" name="Google Shape;212;p26"/>
          <p:cNvPicPr preferRelativeResize="0"/>
          <p:nvPr/>
        </p:nvPicPr>
        <p:blipFill rotWithShape="1">
          <a:blip r:embed="rId3">
            <a:alphaModFix/>
          </a:blip>
          <a:srcRect b="0" l="0" r="0" t="0"/>
          <a:stretch/>
        </p:blipFill>
        <p:spPr>
          <a:xfrm>
            <a:off x="855875" y="1145400"/>
            <a:ext cx="7279500" cy="1838150"/>
          </a:xfrm>
          <a:prstGeom prst="rect">
            <a:avLst/>
          </a:prstGeom>
          <a:noFill/>
          <a:ln>
            <a:noFill/>
          </a:ln>
        </p:spPr>
      </p:pic>
      <p:pic>
        <p:nvPicPr>
          <p:cNvPr id="213" name="Google Shape;213;p26"/>
          <p:cNvPicPr preferRelativeResize="0"/>
          <p:nvPr/>
        </p:nvPicPr>
        <p:blipFill rotWithShape="1">
          <a:blip r:embed="rId4">
            <a:alphaModFix/>
          </a:blip>
          <a:srcRect b="0" l="0" r="0" t="0"/>
          <a:stretch/>
        </p:blipFill>
        <p:spPr>
          <a:xfrm>
            <a:off x="855875" y="3102675"/>
            <a:ext cx="7279500" cy="1224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rotWithShape="1">
          <a:blip r:embed="rId3">
            <a:alphaModFix/>
          </a:blip>
          <a:srcRect b="0" l="0" r="0" t="0"/>
          <a:stretch/>
        </p:blipFill>
        <p:spPr>
          <a:xfrm>
            <a:off x="858675" y="765150"/>
            <a:ext cx="7370601" cy="1623825"/>
          </a:xfrm>
          <a:prstGeom prst="rect">
            <a:avLst/>
          </a:prstGeom>
          <a:noFill/>
          <a:ln>
            <a:noFill/>
          </a:ln>
        </p:spPr>
      </p:pic>
      <p:pic>
        <p:nvPicPr>
          <p:cNvPr id="219" name="Google Shape;219;p27"/>
          <p:cNvPicPr preferRelativeResize="0"/>
          <p:nvPr/>
        </p:nvPicPr>
        <p:blipFill rotWithShape="1">
          <a:blip r:embed="rId4">
            <a:alphaModFix/>
          </a:blip>
          <a:srcRect b="0" l="0" r="0" t="0"/>
          <a:stretch/>
        </p:blipFill>
        <p:spPr>
          <a:xfrm>
            <a:off x="858675" y="2678025"/>
            <a:ext cx="7370600" cy="1785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8"/>
          <p:cNvPicPr preferRelativeResize="0"/>
          <p:nvPr/>
        </p:nvPicPr>
        <p:blipFill rotWithShape="1">
          <a:blip r:embed="rId3">
            <a:alphaModFix/>
          </a:blip>
          <a:srcRect b="0" l="0" r="0" t="0"/>
          <a:stretch/>
        </p:blipFill>
        <p:spPr>
          <a:xfrm>
            <a:off x="850175" y="697125"/>
            <a:ext cx="7487001" cy="1572825"/>
          </a:xfrm>
          <a:prstGeom prst="rect">
            <a:avLst/>
          </a:prstGeom>
          <a:noFill/>
          <a:ln>
            <a:noFill/>
          </a:ln>
        </p:spPr>
      </p:pic>
      <p:pic>
        <p:nvPicPr>
          <p:cNvPr id="225" name="Google Shape;225;p28"/>
          <p:cNvPicPr preferRelativeResize="0"/>
          <p:nvPr/>
        </p:nvPicPr>
        <p:blipFill rotWithShape="1">
          <a:blip r:embed="rId4">
            <a:alphaModFix/>
          </a:blip>
          <a:srcRect b="0" l="0" r="0" t="0"/>
          <a:stretch/>
        </p:blipFill>
        <p:spPr>
          <a:xfrm>
            <a:off x="850175" y="2571750"/>
            <a:ext cx="7416799" cy="1874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9"/>
          <p:cNvPicPr preferRelativeResize="0"/>
          <p:nvPr/>
        </p:nvPicPr>
        <p:blipFill>
          <a:blip r:embed="rId3">
            <a:alphaModFix/>
          </a:blip>
          <a:stretch>
            <a:fillRect/>
          </a:stretch>
        </p:blipFill>
        <p:spPr>
          <a:xfrm>
            <a:off x="245100" y="314900"/>
            <a:ext cx="8563000" cy="1599100"/>
          </a:xfrm>
          <a:prstGeom prst="rect">
            <a:avLst/>
          </a:prstGeom>
          <a:noFill/>
          <a:ln>
            <a:noFill/>
          </a:ln>
        </p:spPr>
      </p:pic>
      <p:pic>
        <p:nvPicPr>
          <p:cNvPr id="231" name="Google Shape;231;p29"/>
          <p:cNvPicPr preferRelativeResize="0"/>
          <p:nvPr/>
        </p:nvPicPr>
        <p:blipFill>
          <a:blip r:embed="rId4">
            <a:alphaModFix/>
          </a:blip>
          <a:stretch>
            <a:fillRect/>
          </a:stretch>
        </p:blipFill>
        <p:spPr>
          <a:xfrm>
            <a:off x="290500" y="2327204"/>
            <a:ext cx="8562999" cy="22276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1524000" y="2017900"/>
            <a:ext cx="6801000" cy="762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Advanced SQL concept application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583950" y="415325"/>
            <a:ext cx="7976100" cy="585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t>View creation</a:t>
            </a:r>
            <a:endParaRPr/>
          </a:p>
        </p:txBody>
      </p:sp>
      <p:pic>
        <p:nvPicPr>
          <p:cNvPr id="242" name="Google Shape;242;p31"/>
          <p:cNvPicPr preferRelativeResize="0"/>
          <p:nvPr/>
        </p:nvPicPr>
        <p:blipFill rotWithShape="1">
          <a:blip r:embed="rId3">
            <a:alphaModFix/>
          </a:blip>
          <a:srcRect b="0" l="0" r="0" t="0"/>
          <a:stretch/>
        </p:blipFill>
        <p:spPr>
          <a:xfrm>
            <a:off x="681550" y="1139450"/>
            <a:ext cx="7880251" cy="329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14"/>
          <p:cNvSpPr txBox="1"/>
          <p:nvPr>
            <p:ph type="title"/>
          </p:nvPr>
        </p:nvSpPr>
        <p:spPr>
          <a:xfrm>
            <a:off x="400700" y="160275"/>
            <a:ext cx="8520600" cy="572700"/>
          </a:xfrm>
          <a:prstGeom prst="rect">
            <a:avLst/>
          </a:prstGeom>
          <a:solidFill>
            <a:schemeClr val="dk1"/>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solidFill>
                  <a:schemeClr val="lt1"/>
                </a:solidFill>
              </a:rPr>
              <a:t>Agenda</a:t>
            </a:r>
            <a:endParaRPr>
              <a:solidFill>
                <a:schemeClr val="lt1"/>
              </a:solidFill>
            </a:endParaRPr>
          </a:p>
        </p:txBody>
      </p:sp>
      <p:sp>
        <p:nvSpPr>
          <p:cNvPr id="136" name="Google Shape;136;p14"/>
          <p:cNvSpPr txBox="1"/>
          <p:nvPr>
            <p:ph idx="1" type="body"/>
          </p:nvPr>
        </p:nvSpPr>
        <p:spPr>
          <a:xfrm>
            <a:off x="311700" y="1100613"/>
            <a:ext cx="4260300" cy="3416400"/>
          </a:xfrm>
          <a:prstGeom prst="rect">
            <a:avLst/>
          </a:prstGeom>
          <a:solidFill>
            <a:schemeClr val="lt1"/>
          </a:solid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Business Scenario</a:t>
            </a:r>
            <a:endParaRPr/>
          </a:p>
          <a:p>
            <a:pPr indent="-342900" lvl="0" marL="457200" rtl="0" algn="l">
              <a:lnSpc>
                <a:spcPct val="115000"/>
              </a:lnSpc>
              <a:spcBef>
                <a:spcPts val="0"/>
              </a:spcBef>
              <a:spcAft>
                <a:spcPts val="0"/>
              </a:spcAft>
              <a:buSzPts val="1800"/>
              <a:buChar char="●"/>
            </a:pPr>
            <a:r>
              <a:rPr lang="en"/>
              <a:t>Swim Lane Diagram</a:t>
            </a:r>
            <a:endParaRPr/>
          </a:p>
          <a:p>
            <a:pPr indent="-342900" lvl="0" marL="457200" rtl="0" algn="l">
              <a:lnSpc>
                <a:spcPct val="115000"/>
              </a:lnSpc>
              <a:spcBef>
                <a:spcPts val="0"/>
              </a:spcBef>
              <a:spcAft>
                <a:spcPts val="0"/>
              </a:spcAft>
              <a:buSzPts val="1800"/>
              <a:buChar char="●"/>
            </a:pPr>
            <a:r>
              <a:rPr lang="en"/>
              <a:t>ER Diagram </a:t>
            </a:r>
            <a:endParaRPr/>
          </a:p>
          <a:p>
            <a:pPr indent="-342900" lvl="0" marL="457200" rtl="0" algn="l">
              <a:lnSpc>
                <a:spcPct val="115000"/>
              </a:lnSpc>
              <a:spcBef>
                <a:spcPts val="0"/>
              </a:spcBef>
              <a:spcAft>
                <a:spcPts val="0"/>
              </a:spcAft>
              <a:buSzPts val="1800"/>
              <a:buChar char="●"/>
            </a:pPr>
            <a:r>
              <a:rPr lang="en"/>
              <a:t>SQL Queries</a:t>
            </a:r>
            <a:endParaRPr/>
          </a:p>
          <a:p>
            <a:pPr indent="-342900" lvl="0" marL="457200" rtl="0" algn="l">
              <a:lnSpc>
                <a:spcPct val="115000"/>
              </a:lnSpc>
              <a:spcBef>
                <a:spcPts val="0"/>
              </a:spcBef>
              <a:spcAft>
                <a:spcPts val="0"/>
              </a:spcAft>
              <a:buSzPts val="1800"/>
              <a:buChar char="●"/>
            </a:pPr>
            <a:r>
              <a:rPr lang="en"/>
              <a:t>Advanced SQL Queries </a:t>
            </a:r>
            <a:endParaRPr/>
          </a:p>
          <a:p>
            <a:pPr indent="-342900" lvl="0" marL="457200" rtl="0" algn="l">
              <a:lnSpc>
                <a:spcPct val="115000"/>
              </a:lnSpc>
              <a:spcBef>
                <a:spcPts val="0"/>
              </a:spcBef>
              <a:spcAft>
                <a:spcPts val="0"/>
              </a:spcAft>
              <a:buSzPts val="1800"/>
              <a:buChar char="●"/>
            </a:pPr>
            <a:r>
              <a:rPr lang="en"/>
              <a:t>Visualization</a:t>
            </a:r>
            <a:endParaRPr/>
          </a:p>
          <a:p>
            <a:pPr indent="-342900" lvl="0" marL="457200" rtl="0" algn="l">
              <a:lnSpc>
                <a:spcPct val="115000"/>
              </a:lnSpc>
              <a:spcBef>
                <a:spcPts val="0"/>
              </a:spcBef>
              <a:spcAft>
                <a:spcPts val="0"/>
              </a:spcAft>
              <a:buSzPts val="1800"/>
              <a:buChar char="●"/>
            </a:pPr>
            <a:r>
              <a:rPr lang="en"/>
              <a:t>Conclusion </a:t>
            </a:r>
            <a:endParaRPr/>
          </a:p>
        </p:txBody>
      </p:sp>
      <p:pic>
        <p:nvPicPr>
          <p:cNvPr id="137" name="Google Shape;137;p14"/>
          <p:cNvPicPr preferRelativeResize="0"/>
          <p:nvPr/>
        </p:nvPicPr>
        <p:blipFill rotWithShape="1">
          <a:blip r:embed="rId3">
            <a:alphaModFix/>
          </a:blip>
          <a:srcRect b="0" l="0" r="0" t="0"/>
          <a:stretch/>
        </p:blipFill>
        <p:spPr>
          <a:xfrm>
            <a:off x="4882575" y="854274"/>
            <a:ext cx="4038725" cy="3909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607000" y="234275"/>
            <a:ext cx="8225400" cy="575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t>Query using view</a:t>
            </a:r>
            <a:endParaRPr/>
          </a:p>
          <a:p>
            <a:pPr indent="0" lvl="0" marL="0" rtl="0" algn="l">
              <a:lnSpc>
                <a:spcPct val="100000"/>
              </a:lnSpc>
              <a:spcBef>
                <a:spcPts val="0"/>
              </a:spcBef>
              <a:spcAft>
                <a:spcPts val="0"/>
              </a:spcAft>
              <a:buSzPct val="103703"/>
              <a:buNone/>
            </a:pPr>
            <a:r>
              <a:t/>
            </a:r>
            <a:endParaRPr/>
          </a:p>
        </p:txBody>
      </p:sp>
      <p:pic>
        <p:nvPicPr>
          <p:cNvPr id="248" name="Google Shape;248;p32"/>
          <p:cNvPicPr preferRelativeResize="0"/>
          <p:nvPr/>
        </p:nvPicPr>
        <p:blipFill>
          <a:blip r:embed="rId3">
            <a:alphaModFix/>
          </a:blip>
          <a:stretch>
            <a:fillRect/>
          </a:stretch>
        </p:blipFill>
        <p:spPr>
          <a:xfrm>
            <a:off x="683550" y="961775"/>
            <a:ext cx="7664826" cy="335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571975" y="505025"/>
            <a:ext cx="7632000" cy="578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t>Trigger creation</a:t>
            </a:r>
            <a:endParaRPr/>
          </a:p>
        </p:txBody>
      </p:sp>
      <p:pic>
        <p:nvPicPr>
          <p:cNvPr id="254" name="Google Shape;254;p33"/>
          <p:cNvPicPr preferRelativeResize="0"/>
          <p:nvPr/>
        </p:nvPicPr>
        <p:blipFill rotWithShape="1">
          <a:blip r:embed="rId3">
            <a:alphaModFix/>
          </a:blip>
          <a:srcRect b="0" l="0" r="0" t="0"/>
          <a:stretch/>
        </p:blipFill>
        <p:spPr>
          <a:xfrm>
            <a:off x="501425" y="1350675"/>
            <a:ext cx="7773099" cy="274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561100" y="510100"/>
            <a:ext cx="7991700" cy="553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100"/>
              <a:t>Fetching information from invoice &amp; payment table before </a:t>
            </a:r>
            <a:r>
              <a:rPr lang="en" sz="2200"/>
              <a:t>update</a:t>
            </a:r>
            <a:endParaRPr sz="2200"/>
          </a:p>
        </p:txBody>
      </p:sp>
      <p:pic>
        <p:nvPicPr>
          <p:cNvPr id="260" name="Google Shape;260;p34"/>
          <p:cNvPicPr preferRelativeResize="0"/>
          <p:nvPr/>
        </p:nvPicPr>
        <p:blipFill>
          <a:blip r:embed="rId3">
            <a:alphaModFix/>
          </a:blip>
          <a:stretch>
            <a:fillRect/>
          </a:stretch>
        </p:blipFill>
        <p:spPr>
          <a:xfrm>
            <a:off x="561100" y="1190225"/>
            <a:ext cx="4829175" cy="1931950"/>
          </a:xfrm>
          <a:prstGeom prst="rect">
            <a:avLst/>
          </a:prstGeom>
          <a:noFill/>
          <a:ln cap="flat" cmpd="sng" w="9525">
            <a:solidFill>
              <a:srgbClr val="000000"/>
            </a:solidFill>
            <a:prstDash val="solid"/>
            <a:round/>
            <a:headEnd len="sm" w="sm" type="none"/>
            <a:tailEnd len="sm" w="sm" type="none"/>
          </a:ln>
          <a:effectLst>
            <a:outerShdw blurRad="157163" rotWithShape="0" algn="bl" dir="5400000" dist="38100">
              <a:srgbClr val="000000">
                <a:alpha val="50000"/>
              </a:srgbClr>
            </a:outerShdw>
          </a:effectLst>
        </p:spPr>
      </p:pic>
      <p:pic>
        <p:nvPicPr>
          <p:cNvPr id="261" name="Google Shape;261;p34"/>
          <p:cNvPicPr preferRelativeResize="0"/>
          <p:nvPr/>
        </p:nvPicPr>
        <p:blipFill>
          <a:blip r:embed="rId4">
            <a:alphaModFix/>
          </a:blip>
          <a:stretch>
            <a:fillRect/>
          </a:stretch>
        </p:blipFill>
        <p:spPr>
          <a:xfrm>
            <a:off x="1929150" y="2475050"/>
            <a:ext cx="5850700" cy="1878425"/>
          </a:xfrm>
          <a:prstGeom prst="rect">
            <a:avLst/>
          </a:prstGeom>
          <a:noFill/>
          <a:ln cap="flat" cmpd="sng" w="9525">
            <a:solidFill>
              <a:srgbClr val="000000"/>
            </a:solidFill>
            <a:prstDash val="solid"/>
            <a:round/>
            <a:headEnd len="sm" w="sm" type="none"/>
            <a:tailEnd len="sm" w="sm" type="none"/>
          </a:ln>
          <a:effectLst>
            <a:outerShdw blurRad="114300" rotWithShape="0" algn="bl" dir="5400000" dist="3810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603625" y="459100"/>
            <a:ext cx="7923000" cy="544200"/>
          </a:xfrm>
          <a:prstGeom prst="rect">
            <a:avLst/>
          </a:prstGeom>
          <a:solidFill>
            <a:srgbClr val="000000"/>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t>Trigger is triggered</a:t>
            </a:r>
            <a:endParaRPr/>
          </a:p>
        </p:txBody>
      </p:sp>
      <p:pic>
        <p:nvPicPr>
          <p:cNvPr id="267" name="Google Shape;267;p35"/>
          <p:cNvPicPr preferRelativeResize="0"/>
          <p:nvPr/>
        </p:nvPicPr>
        <p:blipFill>
          <a:blip r:embed="rId3">
            <a:alphaModFix/>
          </a:blip>
          <a:stretch>
            <a:fillRect/>
          </a:stretch>
        </p:blipFill>
        <p:spPr>
          <a:xfrm>
            <a:off x="603625" y="1075175"/>
            <a:ext cx="6133226" cy="20659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268" name="Google Shape;268;p35"/>
          <p:cNvPicPr preferRelativeResize="0"/>
          <p:nvPr/>
        </p:nvPicPr>
        <p:blipFill>
          <a:blip r:embed="rId4">
            <a:alphaModFix/>
          </a:blip>
          <a:stretch>
            <a:fillRect/>
          </a:stretch>
        </p:blipFill>
        <p:spPr>
          <a:xfrm>
            <a:off x="1753550" y="2690475"/>
            <a:ext cx="6305550" cy="1802350"/>
          </a:xfrm>
          <a:prstGeom prst="rect">
            <a:avLst/>
          </a:prstGeom>
          <a:noFill/>
          <a:ln cap="flat" cmpd="sng" w="9525">
            <a:solidFill>
              <a:srgbClr val="000000"/>
            </a:solidFill>
            <a:prstDash val="solid"/>
            <a:round/>
            <a:headEnd len="sm" w="sm" type="none"/>
            <a:tailEnd len="sm" w="sm" type="none"/>
          </a:ln>
          <a:effectLst>
            <a:outerShdw blurRad="171450" rotWithShape="0" algn="bl" dir="6900000" dist="47625">
              <a:srgbClr val="000000">
                <a:alpha val="38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607000" y="330125"/>
            <a:ext cx="7727700" cy="671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Procedure creation</a:t>
            </a:r>
            <a:endParaRPr/>
          </a:p>
        </p:txBody>
      </p:sp>
      <p:pic>
        <p:nvPicPr>
          <p:cNvPr id="274" name="Google Shape;274;p36"/>
          <p:cNvPicPr preferRelativeResize="0"/>
          <p:nvPr/>
        </p:nvPicPr>
        <p:blipFill rotWithShape="1">
          <a:blip r:embed="rId3">
            <a:alphaModFix/>
          </a:blip>
          <a:srcRect b="0" l="0" r="0" t="0"/>
          <a:stretch/>
        </p:blipFill>
        <p:spPr>
          <a:xfrm>
            <a:off x="692200" y="1064900"/>
            <a:ext cx="7773800" cy="315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596350" y="351425"/>
            <a:ext cx="7876500" cy="70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Calling procedure</a:t>
            </a:r>
            <a:endParaRPr/>
          </a:p>
        </p:txBody>
      </p:sp>
      <p:pic>
        <p:nvPicPr>
          <p:cNvPr id="280" name="Google Shape;280;p37"/>
          <p:cNvPicPr preferRelativeResize="0"/>
          <p:nvPr/>
        </p:nvPicPr>
        <p:blipFill rotWithShape="1">
          <a:blip r:embed="rId3">
            <a:alphaModFix/>
          </a:blip>
          <a:srcRect b="0" l="0" r="0" t="0"/>
          <a:stretch/>
        </p:blipFill>
        <p:spPr>
          <a:xfrm>
            <a:off x="693325" y="1099400"/>
            <a:ext cx="7779526" cy="3245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19990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03703"/>
              <a:buNone/>
            </a:pPr>
            <a:r>
              <a:rPr lang="en"/>
              <a:t>Visualizations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9"/>
          <p:cNvPicPr preferRelativeResize="0"/>
          <p:nvPr/>
        </p:nvPicPr>
        <p:blipFill rotWithShape="1">
          <a:blip r:embed="rId3">
            <a:alphaModFix/>
          </a:blip>
          <a:srcRect b="0" l="0" r="0" t="0"/>
          <a:stretch/>
        </p:blipFill>
        <p:spPr>
          <a:xfrm>
            <a:off x="1173225" y="824650"/>
            <a:ext cx="7006599" cy="3859751"/>
          </a:xfrm>
          <a:prstGeom prst="rect">
            <a:avLst/>
          </a:prstGeom>
          <a:noFill/>
          <a:ln cap="flat" cmpd="sng" w="9525">
            <a:solidFill>
              <a:srgbClr val="000000"/>
            </a:solidFill>
            <a:prstDash val="solid"/>
            <a:round/>
            <a:headEnd len="sm" w="sm" type="none"/>
            <a:tailEnd len="sm" w="sm" type="none"/>
          </a:ln>
          <a:effectLst>
            <a:outerShdw blurRad="114300" rotWithShape="0" algn="bl" dir="5400000" dist="57150">
              <a:srgbClr val="000000">
                <a:alpha val="50000"/>
              </a:srgbClr>
            </a:outerShdw>
          </a:effectLst>
        </p:spPr>
      </p:pic>
      <p:sp>
        <p:nvSpPr>
          <p:cNvPr id="291" name="Google Shape;291;p39"/>
          <p:cNvSpPr txBox="1"/>
          <p:nvPr/>
        </p:nvSpPr>
        <p:spPr>
          <a:xfrm>
            <a:off x="1113725" y="211975"/>
            <a:ext cx="47073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3000">
                <a:solidFill>
                  <a:schemeClr val="lt1"/>
                </a:solidFill>
                <a:latin typeface="Nunito"/>
                <a:ea typeface="Nunito"/>
                <a:cs typeface="Nunito"/>
                <a:sym typeface="Nunito"/>
              </a:rPr>
              <a:t>Tableau Dashboard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0"/>
          <p:cNvPicPr preferRelativeResize="0"/>
          <p:nvPr/>
        </p:nvPicPr>
        <p:blipFill rotWithShape="1">
          <a:blip r:embed="rId3">
            <a:alphaModFix/>
          </a:blip>
          <a:srcRect b="0" l="0" r="0" t="0"/>
          <a:stretch/>
        </p:blipFill>
        <p:spPr>
          <a:xfrm>
            <a:off x="1003200" y="884175"/>
            <a:ext cx="7026673" cy="3732225"/>
          </a:xfrm>
          <a:prstGeom prst="rect">
            <a:avLst/>
          </a:prstGeom>
          <a:noFill/>
          <a:ln cap="flat" cmpd="sng" w="9525">
            <a:solidFill>
              <a:srgbClr val="000000"/>
            </a:solidFill>
            <a:prstDash val="solid"/>
            <a:round/>
            <a:headEnd len="sm" w="sm" type="none"/>
            <a:tailEnd len="sm" w="sm" type="none"/>
          </a:ln>
          <a:effectLst>
            <a:outerShdw blurRad="85725" rotWithShape="0" algn="bl" dir="5400000" dist="38100">
              <a:srgbClr val="000000">
                <a:alpha val="50000"/>
              </a:srgbClr>
            </a:outerShdw>
          </a:effectLst>
        </p:spPr>
      </p:pic>
      <p:sp>
        <p:nvSpPr>
          <p:cNvPr id="297" name="Google Shape;297;p40"/>
          <p:cNvSpPr txBox="1"/>
          <p:nvPr/>
        </p:nvSpPr>
        <p:spPr>
          <a:xfrm>
            <a:off x="858675" y="252850"/>
            <a:ext cx="7171200" cy="1323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t> </a:t>
            </a:r>
            <a:r>
              <a:rPr lang="en" sz="3000">
                <a:solidFill>
                  <a:schemeClr val="lt1"/>
                </a:solidFill>
                <a:latin typeface="Nunito"/>
                <a:ea typeface="Nunito"/>
                <a:cs typeface="Nunito"/>
                <a:sym typeface="Nunito"/>
              </a:rPr>
              <a:t>Tableau Dashboard - (Date Filter)</a:t>
            </a:r>
            <a:endParaRPr sz="3000">
              <a:solidFill>
                <a:schemeClr val="lt1"/>
              </a:solidFill>
              <a:latin typeface="Nunito"/>
              <a:ea typeface="Nunito"/>
              <a:cs typeface="Nunito"/>
              <a:sym typeface="Nunito"/>
            </a:endParaRPr>
          </a:p>
          <a:p>
            <a:pPr indent="0" lvl="0" marL="0" rtl="0" algn="l">
              <a:spcBef>
                <a:spcPts val="0"/>
              </a:spcBef>
              <a:spcAft>
                <a:spcPts val="0"/>
              </a:spcAft>
              <a:buNone/>
            </a:pPr>
            <a:r>
              <a:t/>
            </a:r>
            <a:endParaRPr sz="30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t/>
            </a:r>
            <a:endParaRPr b="1"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1"/>
          <p:cNvPicPr preferRelativeResize="0"/>
          <p:nvPr/>
        </p:nvPicPr>
        <p:blipFill rotWithShape="1">
          <a:blip r:embed="rId3">
            <a:alphaModFix/>
          </a:blip>
          <a:srcRect b="-2520" l="1010" r="-1010" t="2520"/>
          <a:stretch/>
        </p:blipFill>
        <p:spPr>
          <a:xfrm>
            <a:off x="593456" y="328275"/>
            <a:ext cx="7957083" cy="4486936"/>
          </a:xfrm>
          <a:prstGeom prst="rect">
            <a:avLst/>
          </a:prstGeom>
          <a:noFill/>
          <a:ln>
            <a:noFill/>
          </a:ln>
        </p:spPr>
      </p:pic>
      <p:pic>
        <p:nvPicPr>
          <p:cNvPr id="303" name="Google Shape;303;p41"/>
          <p:cNvPicPr preferRelativeResize="0"/>
          <p:nvPr/>
        </p:nvPicPr>
        <p:blipFill rotWithShape="1">
          <a:blip r:embed="rId4">
            <a:alphaModFix/>
          </a:blip>
          <a:srcRect b="0" l="0" r="0" t="0"/>
          <a:stretch/>
        </p:blipFill>
        <p:spPr>
          <a:xfrm>
            <a:off x="7410939" y="4030292"/>
            <a:ext cx="548640" cy="182880"/>
          </a:xfrm>
          <a:prstGeom prst="rect">
            <a:avLst/>
          </a:prstGeom>
          <a:noFill/>
          <a:ln>
            <a:noFill/>
          </a:ln>
        </p:spPr>
      </p:pic>
      <p:pic>
        <p:nvPicPr>
          <p:cNvPr id="304" name="Google Shape;304;p41"/>
          <p:cNvPicPr preferRelativeResize="0"/>
          <p:nvPr/>
        </p:nvPicPr>
        <p:blipFill rotWithShape="1">
          <a:blip r:embed="rId5">
            <a:alphaModFix/>
          </a:blip>
          <a:srcRect b="0" l="0" r="0" t="0"/>
          <a:stretch/>
        </p:blipFill>
        <p:spPr>
          <a:xfrm>
            <a:off x="7410939" y="4301388"/>
            <a:ext cx="548640" cy="182880"/>
          </a:xfrm>
          <a:prstGeom prst="rect">
            <a:avLst/>
          </a:prstGeom>
          <a:noFill/>
          <a:ln>
            <a:noFill/>
          </a:ln>
        </p:spPr>
      </p:pic>
      <p:sp>
        <p:nvSpPr>
          <p:cNvPr id="305" name="Google Shape;305;p41"/>
          <p:cNvSpPr txBox="1"/>
          <p:nvPr/>
        </p:nvSpPr>
        <p:spPr>
          <a:xfrm>
            <a:off x="7959579" y="3980429"/>
            <a:ext cx="830677"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000" u="none" cap="none" strike="noStrike">
                <a:solidFill>
                  <a:srgbClr val="000000"/>
                </a:solidFill>
                <a:latin typeface="Arial"/>
                <a:ea typeface="Arial"/>
                <a:cs typeface="Arial"/>
                <a:sym typeface="Arial"/>
              </a:rPr>
              <a:t>POSITIVE</a:t>
            </a:r>
            <a:endParaRPr/>
          </a:p>
          <a:p>
            <a:pPr indent="0" lvl="0" marL="0" marR="0" rtl="0" algn="l">
              <a:lnSpc>
                <a:spcPct val="100000"/>
              </a:lnSpc>
              <a:spcBef>
                <a:spcPts val="0"/>
              </a:spcBef>
              <a:spcAft>
                <a:spcPts val="0"/>
              </a:spcAft>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000" u="none" cap="none" strike="noStrike">
                <a:solidFill>
                  <a:srgbClr val="000000"/>
                </a:solidFill>
                <a:latin typeface="Arial"/>
                <a:ea typeface="Arial"/>
                <a:cs typeface="Arial"/>
                <a:sym typeface="Arial"/>
              </a:rPr>
              <a:t>NEGATIVE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520625"/>
            <a:ext cx="7505700" cy="622500"/>
          </a:xfrm>
          <a:prstGeom prst="rect">
            <a:avLst/>
          </a:prstGeom>
          <a:solidFill>
            <a:schemeClr val="dk1"/>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333"/>
              <a:buNone/>
            </a:pPr>
            <a:r>
              <a:rPr lang="en">
                <a:solidFill>
                  <a:schemeClr val="lt1"/>
                </a:solidFill>
              </a:rPr>
              <a:t>Business Scenario</a:t>
            </a:r>
            <a:endParaRPr>
              <a:solidFill>
                <a:schemeClr val="lt1"/>
              </a:solidFill>
            </a:endParaRPr>
          </a:p>
        </p:txBody>
      </p:sp>
      <p:sp>
        <p:nvSpPr>
          <p:cNvPr id="143" name="Google Shape;143;p15"/>
          <p:cNvSpPr txBox="1"/>
          <p:nvPr>
            <p:ph idx="1" type="body"/>
          </p:nvPr>
        </p:nvSpPr>
        <p:spPr>
          <a:xfrm>
            <a:off x="819150" y="1143125"/>
            <a:ext cx="7505700" cy="33141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00000"/>
              </a:lnSpc>
              <a:spcBef>
                <a:spcPts val="0"/>
              </a:spcBef>
              <a:spcAft>
                <a:spcPts val="0"/>
              </a:spcAft>
              <a:buClr>
                <a:schemeClr val="dk1"/>
              </a:buClr>
              <a:buSzPts val="1100"/>
              <a:buFont typeface="Arial"/>
              <a:buNone/>
            </a:pPr>
            <a:r>
              <a:rPr lang="en" sz="1200">
                <a:solidFill>
                  <a:srgbClr val="000000"/>
                </a:solidFill>
                <a:latin typeface="Calibri"/>
                <a:ea typeface="Calibri"/>
                <a:cs typeface="Calibri"/>
                <a:sym typeface="Calibri"/>
              </a:rPr>
              <a:t>Ramie got an admit from SCU and is required to upload immunization records. Her healthcare provider is Kaiser. She wants to consult a doctor and get all the immunization requirements fulfilled. So, she books a telephone consultation appointment for 5:30 PM via the Kaiser app. The system updates the doctor's calendar and blocks the 5:30 PM slot for Ramie's consultation. The doctor calls Ramie at the scheduled time. Ramie explains the immunization requirements. The doctor ordered five lab tests on the Kaiser portal based on the patient's medical history. After this call, Ramie gets another call from Kaiser to schedule lab tests. The caller asks for a preferred location and time slot. Ramie scheduled the appointment for the next day at 10:30 AM.</a:t>
            </a:r>
            <a:endParaRPr sz="1200">
              <a:solidFill>
                <a:srgbClr val="000000"/>
              </a:solidFill>
              <a:latin typeface="Calibri"/>
              <a:ea typeface="Calibri"/>
              <a:cs typeface="Calibri"/>
              <a:sym typeface="Calibri"/>
            </a:endParaRPr>
          </a:p>
          <a:p>
            <a:pPr indent="0" lvl="0" marL="0" rtl="0" algn="just">
              <a:lnSpc>
                <a:spcPct val="100000"/>
              </a:lnSpc>
              <a:spcBef>
                <a:spcPts val="0"/>
              </a:spcBef>
              <a:spcAft>
                <a:spcPts val="0"/>
              </a:spcAft>
              <a:buClr>
                <a:schemeClr val="dk1"/>
              </a:buClr>
              <a:buSzPts val="1100"/>
              <a:buFont typeface="Arial"/>
              <a:buNone/>
            </a:pPr>
            <a:r>
              <a:rPr lang="en" sz="1200">
                <a:solidFill>
                  <a:srgbClr val="000000"/>
                </a:solidFill>
                <a:latin typeface="Calibri"/>
                <a:ea typeface="Calibri"/>
                <a:cs typeface="Calibri"/>
                <a:sym typeface="Calibri"/>
              </a:rPr>
              <a:t> </a:t>
            </a:r>
            <a:endParaRPr sz="1200">
              <a:solidFill>
                <a:srgbClr val="000000"/>
              </a:solidFill>
              <a:latin typeface="Calibri"/>
              <a:ea typeface="Calibri"/>
              <a:cs typeface="Calibri"/>
              <a:sym typeface="Calibri"/>
            </a:endParaRPr>
          </a:p>
          <a:p>
            <a:pPr indent="0" lvl="0" marL="0" rtl="0" algn="just">
              <a:lnSpc>
                <a:spcPct val="100000"/>
              </a:lnSpc>
              <a:spcBef>
                <a:spcPts val="0"/>
              </a:spcBef>
              <a:spcAft>
                <a:spcPts val="0"/>
              </a:spcAft>
              <a:buClr>
                <a:schemeClr val="dk1"/>
              </a:buClr>
              <a:buSzPts val="1100"/>
              <a:buFont typeface="Arial"/>
              <a:buNone/>
            </a:pPr>
            <a:r>
              <a:rPr lang="en" sz="1200">
                <a:solidFill>
                  <a:srgbClr val="000000"/>
                </a:solidFill>
                <a:latin typeface="Calibri"/>
                <a:ea typeface="Calibri"/>
                <a:cs typeface="Calibri"/>
                <a:sym typeface="Calibri"/>
              </a:rPr>
              <a:t>The next day at the lab reception, Ramie show</a:t>
            </a:r>
            <a:r>
              <a:rPr lang="en" sz="1200">
                <a:solidFill>
                  <a:srgbClr val="000000"/>
                </a:solidFill>
              </a:rPr>
              <a:t>s </a:t>
            </a:r>
            <a:r>
              <a:rPr lang="en" sz="1200">
                <a:solidFill>
                  <a:srgbClr val="000000"/>
                </a:solidFill>
                <a:latin typeface="Calibri"/>
                <a:ea typeface="Calibri"/>
                <a:cs typeface="Calibri"/>
                <a:sym typeface="Calibri"/>
              </a:rPr>
              <a:t>her confirmation details on the app. Ramie</a:t>
            </a:r>
            <a:r>
              <a:rPr lang="en" sz="1200">
                <a:solidFill>
                  <a:srgbClr val="000000"/>
                </a:solidFill>
              </a:rPr>
              <a:t> gets </a:t>
            </a:r>
            <a:r>
              <a:rPr lang="en" sz="1200">
                <a:solidFill>
                  <a:srgbClr val="000000"/>
                </a:solidFill>
                <a:latin typeface="Calibri"/>
                <a:ea typeface="Calibri"/>
                <a:cs typeface="Calibri"/>
                <a:sym typeface="Calibri"/>
              </a:rPr>
              <a:t> a token number. The receptionist</a:t>
            </a:r>
            <a:r>
              <a:rPr lang="en" sz="1200">
                <a:solidFill>
                  <a:srgbClr val="000000"/>
                </a:solidFill>
              </a:rPr>
              <a:t> </a:t>
            </a:r>
            <a:r>
              <a:rPr lang="en" sz="1200">
                <a:solidFill>
                  <a:srgbClr val="000000"/>
                </a:solidFill>
                <a:latin typeface="Calibri"/>
                <a:ea typeface="Calibri"/>
                <a:cs typeface="Calibri"/>
                <a:sym typeface="Calibri"/>
              </a:rPr>
              <a:t>ask</a:t>
            </a:r>
            <a:r>
              <a:rPr lang="en" sz="1200">
                <a:solidFill>
                  <a:srgbClr val="000000"/>
                </a:solidFill>
              </a:rPr>
              <a:t>s </a:t>
            </a:r>
            <a:r>
              <a:rPr lang="en" sz="1200">
                <a:solidFill>
                  <a:srgbClr val="000000"/>
                </a:solidFill>
                <a:latin typeface="Calibri"/>
                <a:ea typeface="Calibri"/>
                <a:cs typeface="Calibri"/>
                <a:sym typeface="Calibri"/>
              </a:rPr>
              <a:t>Ramie to wait until an automated system announce</a:t>
            </a:r>
            <a:r>
              <a:rPr lang="en" sz="1200">
                <a:solidFill>
                  <a:srgbClr val="000000"/>
                </a:solidFill>
              </a:rPr>
              <a:t>s </a:t>
            </a:r>
            <a:r>
              <a:rPr lang="en" sz="1200">
                <a:solidFill>
                  <a:srgbClr val="000000"/>
                </a:solidFill>
                <a:latin typeface="Calibri"/>
                <a:ea typeface="Calibri"/>
                <a:cs typeface="Calibri"/>
                <a:sym typeface="Calibri"/>
              </a:rPr>
              <a:t> her token number. Soon, the automated system announce</a:t>
            </a:r>
            <a:r>
              <a:rPr lang="en" sz="1200">
                <a:solidFill>
                  <a:srgbClr val="000000"/>
                </a:solidFill>
              </a:rPr>
              <a:t>s </a:t>
            </a:r>
            <a:r>
              <a:rPr lang="en" sz="1200">
                <a:solidFill>
                  <a:srgbClr val="000000"/>
                </a:solidFill>
                <a:latin typeface="Calibri"/>
                <a:ea typeface="Calibri"/>
                <a:cs typeface="Calibri"/>
                <a:sym typeface="Calibri"/>
              </a:rPr>
              <a:t>Ramie's token number and ask</a:t>
            </a:r>
            <a:r>
              <a:rPr lang="en" sz="1200">
                <a:solidFill>
                  <a:srgbClr val="000000"/>
                </a:solidFill>
              </a:rPr>
              <a:t>s </a:t>
            </a:r>
            <a:r>
              <a:rPr lang="en" sz="1200">
                <a:solidFill>
                  <a:srgbClr val="000000"/>
                </a:solidFill>
                <a:latin typeface="Calibri"/>
                <a:ea typeface="Calibri"/>
                <a:cs typeface="Calibri"/>
                <a:sym typeface="Calibri"/>
              </a:rPr>
              <a:t>her to go to lab station 5. After reaching the lab station, Ramie show</a:t>
            </a:r>
            <a:r>
              <a:rPr lang="en" sz="1200">
                <a:solidFill>
                  <a:srgbClr val="000000"/>
                </a:solidFill>
              </a:rPr>
              <a:t>s </a:t>
            </a:r>
            <a:r>
              <a:rPr lang="en" sz="1200">
                <a:solidFill>
                  <a:srgbClr val="000000"/>
                </a:solidFill>
                <a:latin typeface="Calibri"/>
                <a:ea typeface="Calibri"/>
                <a:cs typeface="Calibri"/>
                <a:sym typeface="Calibri"/>
              </a:rPr>
              <a:t> her Kaiser ID to the lab official. The lab official confirm</a:t>
            </a:r>
            <a:r>
              <a:rPr lang="en" sz="1200">
                <a:solidFill>
                  <a:srgbClr val="000000"/>
                </a:solidFill>
              </a:rPr>
              <a:t>s </a:t>
            </a:r>
            <a:r>
              <a:rPr lang="en" sz="1200">
                <a:solidFill>
                  <a:srgbClr val="000000"/>
                </a:solidFill>
                <a:latin typeface="Calibri"/>
                <a:ea typeface="Calibri"/>
                <a:cs typeface="Calibri"/>
                <a:sym typeface="Calibri"/>
              </a:rPr>
              <a:t> the appointment details in the system</a:t>
            </a:r>
            <a:r>
              <a:rPr lang="en" sz="1200">
                <a:solidFill>
                  <a:srgbClr val="000000"/>
                </a:solidFill>
              </a:rPr>
              <a:t> and conducts lab test.</a:t>
            </a:r>
            <a:endParaRPr sz="1200">
              <a:solidFill>
                <a:srgbClr val="000000"/>
              </a:solidFill>
              <a:latin typeface="Calibri"/>
              <a:ea typeface="Calibri"/>
              <a:cs typeface="Calibri"/>
              <a:sym typeface="Calibri"/>
            </a:endParaRPr>
          </a:p>
          <a:p>
            <a:pPr indent="0" lvl="0" marL="0" rtl="0" algn="just">
              <a:lnSpc>
                <a:spcPct val="100000"/>
              </a:lnSpc>
              <a:spcBef>
                <a:spcPts val="0"/>
              </a:spcBef>
              <a:spcAft>
                <a:spcPts val="0"/>
              </a:spcAft>
              <a:buClr>
                <a:schemeClr val="dk1"/>
              </a:buClr>
              <a:buSzPts val="1100"/>
              <a:buFont typeface="Arial"/>
              <a:buNone/>
            </a:pPr>
            <a:r>
              <a:rPr lang="en" sz="1200">
                <a:solidFill>
                  <a:srgbClr val="000000"/>
                </a:solidFill>
                <a:latin typeface="Calibri"/>
                <a:ea typeface="Calibri"/>
                <a:cs typeface="Calibri"/>
                <a:sym typeface="Calibri"/>
              </a:rPr>
              <a:t> </a:t>
            </a:r>
            <a:endParaRPr sz="1200">
              <a:solidFill>
                <a:srgbClr val="000000"/>
              </a:solidFill>
              <a:latin typeface="Calibri"/>
              <a:ea typeface="Calibri"/>
              <a:cs typeface="Calibri"/>
              <a:sym typeface="Calibri"/>
            </a:endParaRPr>
          </a:p>
          <a:p>
            <a:pPr indent="0" lvl="0" marL="0" rtl="0" algn="just">
              <a:lnSpc>
                <a:spcPct val="100000"/>
              </a:lnSpc>
              <a:spcBef>
                <a:spcPts val="0"/>
              </a:spcBef>
              <a:spcAft>
                <a:spcPts val="0"/>
              </a:spcAft>
              <a:buClr>
                <a:schemeClr val="dk1"/>
              </a:buClr>
              <a:buSzPts val="1100"/>
              <a:buFont typeface="Arial"/>
              <a:buNone/>
            </a:pPr>
            <a:r>
              <a:rPr lang="en" sz="1200">
                <a:solidFill>
                  <a:srgbClr val="000000"/>
                </a:solidFill>
                <a:latin typeface="Calibri"/>
                <a:ea typeface="Calibri"/>
                <a:cs typeface="Calibri"/>
                <a:sym typeface="Calibri"/>
              </a:rPr>
              <a:t>After two days, Ramie receive</a:t>
            </a:r>
            <a:r>
              <a:rPr lang="en" sz="1200">
                <a:solidFill>
                  <a:srgbClr val="000000"/>
                </a:solidFill>
              </a:rPr>
              <a:t>s</a:t>
            </a:r>
            <a:r>
              <a:rPr lang="en" sz="1200">
                <a:solidFill>
                  <a:srgbClr val="000000"/>
                </a:solidFill>
                <a:latin typeface="Calibri"/>
                <a:ea typeface="Calibri"/>
                <a:cs typeface="Calibri"/>
                <a:sym typeface="Calibri"/>
              </a:rPr>
              <a:t> an email stating that her reports</a:t>
            </a:r>
            <a:r>
              <a:rPr lang="en" sz="1200">
                <a:solidFill>
                  <a:srgbClr val="000000"/>
                </a:solidFill>
              </a:rPr>
              <a:t> are </a:t>
            </a:r>
            <a:r>
              <a:rPr lang="en" sz="1200">
                <a:solidFill>
                  <a:srgbClr val="000000"/>
                </a:solidFill>
                <a:latin typeface="Calibri"/>
                <a:ea typeface="Calibri"/>
                <a:cs typeface="Calibri"/>
                <a:sym typeface="Calibri"/>
              </a:rPr>
              <a:t> ready along with the payment link. She ma</a:t>
            </a:r>
            <a:r>
              <a:rPr lang="en" sz="1200">
                <a:solidFill>
                  <a:srgbClr val="000000"/>
                </a:solidFill>
              </a:rPr>
              <a:t>kes </a:t>
            </a:r>
            <a:r>
              <a:rPr lang="en" sz="1200">
                <a:solidFill>
                  <a:srgbClr val="000000"/>
                </a:solidFill>
                <a:latin typeface="Calibri"/>
                <a:ea typeface="Calibri"/>
                <a:cs typeface="Calibri"/>
                <a:sym typeface="Calibri"/>
              </a:rPr>
              <a:t> the payment and receive</a:t>
            </a:r>
            <a:r>
              <a:rPr lang="en" sz="1200">
                <a:solidFill>
                  <a:srgbClr val="000000"/>
                </a:solidFill>
              </a:rPr>
              <a:t>s</a:t>
            </a:r>
            <a:r>
              <a:rPr lang="en" sz="1200">
                <a:solidFill>
                  <a:srgbClr val="000000"/>
                </a:solidFill>
                <a:latin typeface="Calibri"/>
                <a:ea typeface="Calibri"/>
                <a:cs typeface="Calibri"/>
                <a:sym typeface="Calibri"/>
              </a:rPr>
              <a:t> her lab test results on the registered email ID. The lab results</a:t>
            </a:r>
            <a:r>
              <a:rPr lang="en" sz="1200">
                <a:solidFill>
                  <a:srgbClr val="000000"/>
                </a:solidFill>
              </a:rPr>
              <a:t> are</a:t>
            </a:r>
            <a:r>
              <a:rPr lang="en" sz="1200">
                <a:solidFill>
                  <a:srgbClr val="000000"/>
                </a:solidFill>
                <a:latin typeface="Calibri"/>
                <a:ea typeface="Calibri"/>
                <a:cs typeface="Calibri"/>
                <a:sym typeface="Calibri"/>
              </a:rPr>
              <a:t> also recorded under 'Medical Record' in the Kaiser database. </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1200"/>
              </a:spcAft>
              <a:buSzPts val="1800"/>
              <a:buNone/>
            </a:pPr>
            <a:r>
              <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Conclusion</a:t>
            </a:r>
            <a:endParaRPr/>
          </a:p>
        </p:txBody>
      </p:sp>
      <p:sp>
        <p:nvSpPr>
          <p:cNvPr id="311" name="Google Shape;311;p42"/>
          <p:cNvSpPr txBox="1"/>
          <p:nvPr>
            <p:ph idx="1" type="body"/>
          </p:nvPr>
        </p:nvSpPr>
        <p:spPr>
          <a:xfrm>
            <a:off x="819150" y="1723775"/>
            <a:ext cx="7505700" cy="18180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000000"/>
              </a:buClr>
              <a:buSzPts val="1200"/>
              <a:buChar char="●"/>
            </a:pPr>
            <a:r>
              <a:rPr lang="en" sz="1200">
                <a:solidFill>
                  <a:srgbClr val="000000"/>
                </a:solidFill>
              </a:rPr>
              <a:t>This project helped us to apply the theoretical knowledge of DBMS in a real world scenario.</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rPr>
              <a:t>We learned and applied following concepts of SQL in our project:</a:t>
            </a:r>
            <a:endParaRPr sz="1200">
              <a:solidFill>
                <a:srgbClr val="000000"/>
              </a:solidFill>
            </a:endParaRPr>
          </a:p>
          <a:p>
            <a:pPr indent="-273050" lvl="1" marL="857250" rtl="0" algn="l">
              <a:lnSpc>
                <a:spcPct val="115000"/>
              </a:lnSpc>
              <a:spcBef>
                <a:spcPts val="0"/>
              </a:spcBef>
              <a:spcAft>
                <a:spcPts val="0"/>
              </a:spcAft>
              <a:buClr>
                <a:srgbClr val="000000"/>
              </a:buClr>
              <a:buSzPts val="1200"/>
              <a:buFont typeface="Noto Sans Symbols"/>
              <a:buChar char="▪"/>
            </a:pPr>
            <a:r>
              <a:rPr lang="en" sz="1200">
                <a:solidFill>
                  <a:srgbClr val="000000"/>
                </a:solidFill>
              </a:rPr>
              <a:t>Swimlane Diagram, </a:t>
            </a:r>
            <a:r>
              <a:rPr lang="en" sz="1200">
                <a:solidFill>
                  <a:srgbClr val="000000"/>
                </a:solidFill>
              </a:rPr>
              <a:t>ER Diagram,</a:t>
            </a:r>
            <a:r>
              <a:rPr lang="en" sz="1200">
                <a:solidFill>
                  <a:srgbClr val="000000"/>
                </a:solidFill>
              </a:rPr>
              <a:t> Table Creation, SQL Joins, Views, Triggers, Procedures.</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rPr>
              <a:t>If we were to work on this project again or extend this further:</a:t>
            </a:r>
            <a:endParaRPr sz="1200">
              <a:solidFill>
                <a:srgbClr val="000000"/>
              </a:solidFill>
            </a:endParaRPr>
          </a:p>
          <a:p>
            <a:pPr indent="-304800" lvl="1" marL="914400" rtl="0" algn="l">
              <a:lnSpc>
                <a:spcPct val="115000"/>
              </a:lnSpc>
              <a:spcBef>
                <a:spcPts val="0"/>
              </a:spcBef>
              <a:spcAft>
                <a:spcPts val="0"/>
              </a:spcAft>
              <a:buClr>
                <a:srgbClr val="000000"/>
              </a:buClr>
              <a:buSzPts val="1200"/>
              <a:buFont typeface="Noto Sans Symbols"/>
              <a:buChar char="▪"/>
            </a:pPr>
            <a:r>
              <a:rPr lang="en" sz="1200">
                <a:solidFill>
                  <a:srgbClr val="000000"/>
                </a:solidFill>
              </a:rPr>
              <a:t>Work on real world and large dataset</a:t>
            </a:r>
            <a:endParaRPr sz="1200">
              <a:solidFill>
                <a:srgbClr val="000000"/>
              </a:solidFill>
            </a:endParaRPr>
          </a:p>
          <a:p>
            <a:pPr indent="-304800" lvl="1" marL="914400" rtl="0" algn="l">
              <a:lnSpc>
                <a:spcPct val="115000"/>
              </a:lnSpc>
              <a:spcBef>
                <a:spcPts val="0"/>
              </a:spcBef>
              <a:spcAft>
                <a:spcPts val="0"/>
              </a:spcAft>
              <a:buClr>
                <a:srgbClr val="000000"/>
              </a:buClr>
              <a:buSzPts val="1200"/>
              <a:buFont typeface="Noto Sans Symbols"/>
              <a:buChar char="▪"/>
            </a:pPr>
            <a:r>
              <a:rPr lang="en" sz="1200">
                <a:solidFill>
                  <a:srgbClr val="000000"/>
                </a:solidFill>
              </a:rPr>
              <a:t>Extend our schema to include data related to location(address), departments, insurance provider, medical history.</a:t>
            </a:r>
            <a:endParaRPr sz="12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917025" y="18333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311700" y="329325"/>
            <a:ext cx="8520600" cy="572700"/>
          </a:xfrm>
          <a:prstGeom prst="rect">
            <a:avLst/>
          </a:prstGeom>
          <a:solidFill>
            <a:schemeClr val="dk1"/>
          </a:solid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3703"/>
              <a:buNone/>
            </a:pPr>
            <a:r>
              <a:rPr lang="en">
                <a:solidFill>
                  <a:schemeClr val="lt1"/>
                </a:solidFill>
              </a:rPr>
              <a:t>Swim Lane Diagram</a:t>
            </a:r>
            <a:endParaRPr>
              <a:solidFill>
                <a:schemeClr val="lt1"/>
              </a:solidFill>
            </a:endParaRPr>
          </a:p>
        </p:txBody>
      </p:sp>
      <p:pic>
        <p:nvPicPr>
          <p:cNvPr id="149" name="Google Shape;149;p16"/>
          <p:cNvPicPr preferRelativeResize="0"/>
          <p:nvPr/>
        </p:nvPicPr>
        <p:blipFill rotWithShape="1">
          <a:blip r:embed="rId3">
            <a:alphaModFix/>
          </a:blip>
          <a:srcRect b="0" l="0" r="0" t="0"/>
          <a:stretch/>
        </p:blipFill>
        <p:spPr>
          <a:xfrm>
            <a:off x="514150" y="975350"/>
            <a:ext cx="7989798" cy="3874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311700" y="133550"/>
            <a:ext cx="8520600" cy="462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620">
                <a:solidFill>
                  <a:schemeClr val="lt1"/>
                </a:solidFill>
              </a:rPr>
              <a:t>ER Diagram</a:t>
            </a:r>
            <a:endParaRPr sz="1620">
              <a:solidFill>
                <a:schemeClr val="lt1"/>
              </a:solidFill>
            </a:endParaRPr>
          </a:p>
        </p:txBody>
      </p:sp>
      <p:pic>
        <p:nvPicPr>
          <p:cNvPr id="155" name="Google Shape;155;p17"/>
          <p:cNvPicPr preferRelativeResize="0"/>
          <p:nvPr/>
        </p:nvPicPr>
        <p:blipFill>
          <a:blip r:embed="rId3">
            <a:alphaModFix/>
          </a:blip>
          <a:stretch>
            <a:fillRect/>
          </a:stretch>
        </p:blipFill>
        <p:spPr>
          <a:xfrm>
            <a:off x="631825" y="596150"/>
            <a:ext cx="7572848" cy="4242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858675" y="629125"/>
            <a:ext cx="7466400" cy="57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creation</a:t>
            </a:r>
            <a:endParaRPr/>
          </a:p>
        </p:txBody>
      </p:sp>
      <p:pic>
        <p:nvPicPr>
          <p:cNvPr id="161" name="Google Shape;161;p18"/>
          <p:cNvPicPr preferRelativeResize="0"/>
          <p:nvPr/>
        </p:nvPicPr>
        <p:blipFill>
          <a:blip r:embed="rId3">
            <a:alphaModFix/>
          </a:blip>
          <a:stretch>
            <a:fillRect/>
          </a:stretch>
        </p:blipFill>
        <p:spPr>
          <a:xfrm>
            <a:off x="943675" y="1377250"/>
            <a:ext cx="5543074" cy="289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819150" y="646125"/>
            <a:ext cx="7505700" cy="51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creation</a:t>
            </a:r>
            <a:endParaRPr/>
          </a:p>
        </p:txBody>
      </p:sp>
      <p:pic>
        <p:nvPicPr>
          <p:cNvPr id="167" name="Google Shape;167;p19"/>
          <p:cNvPicPr preferRelativeResize="0"/>
          <p:nvPr/>
        </p:nvPicPr>
        <p:blipFill>
          <a:blip r:embed="rId3">
            <a:alphaModFix/>
          </a:blip>
          <a:stretch>
            <a:fillRect/>
          </a:stretch>
        </p:blipFill>
        <p:spPr>
          <a:xfrm>
            <a:off x="943925" y="1445275"/>
            <a:ext cx="5657850" cy="288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552600"/>
            <a:ext cx="7505700" cy="53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creation </a:t>
            </a:r>
            <a:endParaRPr/>
          </a:p>
        </p:txBody>
      </p:sp>
      <p:pic>
        <p:nvPicPr>
          <p:cNvPr id="173" name="Google Shape;173;p20"/>
          <p:cNvPicPr preferRelativeResize="0"/>
          <p:nvPr/>
        </p:nvPicPr>
        <p:blipFill>
          <a:blip r:embed="rId3">
            <a:alphaModFix/>
          </a:blip>
          <a:stretch>
            <a:fillRect/>
          </a:stretch>
        </p:blipFill>
        <p:spPr>
          <a:xfrm>
            <a:off x="892050" y="1308525"/>
            <a:ext cx="5381625" cy="309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552600" y="552600"/>
            <a:ext cx="7772400" cy="54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creation</a:t>
            </a:r>
            <a:endParaRPr/>
          </a:p>
        </p:txBody>
      </p:sp>
      <p:pic>
        <p:nvPicPr>
          <p:cNvPr id="179" name="Google Shape;179;p21"/>
          <p:cNvPicPr preferRelativeResize="0"/>
          <p:nvPr/>
        </p:nvPicPr>
        <p:blipFill>
          <a:blip r:embed="rId3">
            <a:alphaModFix/>
          </a:blip>
          <a:stretch>
            <a:fillRect/>
          </a:stretch>
        </p:blipFill>
        <p:spPr>
          <a:xfrm>
            <a:off x="552600" y="1334750"/>
            <a:ext cx="3851249" cy="2644025"/>
          </a:xfrm>
          <a:prstGeom prst="rect">
            <a:avLst/>
          </a:prstGeom>
          <a:noFill/>
          <a:ln>
            <a:noFill/>
          </a:ln>
        </p:spPr>
      </p:pic>
      <p:pic>
        <p:nvPicPr>
          <p:cNvPr id="180" name="Google Shape;180;p21"/>
          <p:cNvPicPr preferRelativeResize="0"/>
          <p:nvPr/>
        </p:nvPicPr>
        <p:blipFill>
          <a:blip r:embed="rId4">
            <a:alphaModFix/>
          </a:blip>
          <a:stretch>
            <a:fillRect/>
          </a:stretch>
        </p:blipFill>
        <p:spPr>
          <a:xfrm>
            <a:off x="4650400" y="1334750"/>
            <a:ext cx="3936275" cy="2644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